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399" r:id="rId2"/>
    <p:sldId id="405" r:id="rId3"/>
    <p:sldId id="401" r:id="rId4"/>
    <p:sldId id="402" r:id="rId5"/>
    <p:sldId id="441" r:id="rId6"/>
    <p:sldId id="442" r:id="rId7"/>
    <p:sldId id="40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9A66E3D-4627-49FB-8EDC-5ADFF2B292DC}">
          <p14:sldIdLst>
            <p14:sldId id="399"/>
            <p14:sldId id="405"/>
            <p14:sldId id="401"/>
            <p14:sldId id="402"/>
            <p14:sldId id="441"/>
            <p14:sldId id="442"/>
            <p14:sldId id="40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E7E1"/>
    <a:srgbClr val="57563B"/>
    <a:srgbClr val="D5D9D1"/>
    <a:srgbClr val="788571"/>
    <a:srgbClr val="838F79"/>
    <a:srgbClr val="45442F"/>
    <a:srgbClr val="71806D"/>
    <a:srgbClr val="555845"/>
    <a:srgbClr val="D3B060"/>
    <a:srgbClr val="636C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99" d="100"/>
          <a:sy n="99" d="100"/>
        </p:scale>
        <p:origin x="108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A2AA2D-F3FD-4622-BBC6-712AF01C4DDE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90907-BE26-48C9-88BE-8D126E13B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323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26F76-ACB1-4445-9E15-B1A9C66105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E96F9B-AA29-46F9-B800-ED0F75024F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9BC4F-3B3A-4914-8F14-E655F9771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7194F-6DDB-41FF-A569-FF1DEDE38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072646-178D-43D4-9F99-76406F6AB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499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430CD-A2DB-4022-9B63-A2A20F6EF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CA2BC9-668A-4364-8099-DD7F6A5A5C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A9C8DB-0C07-439F-AE76-A189255FF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1003B-35DE-4804-B383-027DEFBC1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633CC7-B76F-48D8-B15A-1A4D55B00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275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ACF42B-AE9C-45FB-B914-5085F077D5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A134AA-85E9-4DC3-A276-77CD7A5B25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813046-F452-42AC-93E1-CD17AE1BF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29B4B6-F3F1-49C4-AD96-D9FF7101F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D8D2DC-BAE9-4CD0-A96E-DF94D8334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4CC17-6E88-416E-9EED-38E8C24D4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C1D70-94CE-43FA-B3D2-52320E833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574D6-4C86-4322-9DA0-D39904BCF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DDE9A-6AA0-4736-AD6F-D2DAEEB54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1A7C8B-64B4-4637-A67C-81080C546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288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4294A-CB8B-4E46-BF35-C0755B5DB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3BDDAC-FAE3-4A09-9ACB-F4829B86B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7AE7D-6669-4A9E-BE68-60B33CB1C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FAF1F-7C79-45A0-BD20-28EC90EE8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1726B-C473-4315-8DB1-BD2980AE2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909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AFD64-65E7-4862-92EB-9FBE57D7D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6C2A7-36E1-4BCA-A444-29211F7DE1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57DE0E-C0E9-4205-B257-E58CE88873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CB9AE2-372B-464A-B74C-2AF3568E5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DDEDF4-AC4B-4901-AF69-73E95BD20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8BAEBB-BA0B-468A-9A8C-FABBDED95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168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0F775-A5CB-41AB-9565-1128D66A0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E26CCC-AB6A-4734-B721-AB8BF1E65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D4B93-2968-45D6-8150-810A5A1642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CEAC14-AEE5-4D37-A7B9-8AD855DA2A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CB489E-CD71-43C3-9672-5D7BE9A83D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D34C1-9694-4306-A7E4-EA042CD17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331984-65D9-477F-9CD4-10692B215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475654-B2D0-4761-BA6E-3E9BC640D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00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A7704-6E73-4F56-84B7-7B2E0B52C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394819-CB22-4AD9-8AA3-0E80BBBFD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63FDCE-A572-42A1-A61D-FD2A1B81E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481C5B-65BA-40B3-BC36-06535FC47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972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117DDF-A599-4C1F-9785-35970B9A9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DE616F-0C0B-4EEB-9E0E-AF2352C74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71CA-1F15-45B3-B6FF-237E820C5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455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B239B-D89A-4527-AACE-F02992CE8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DBDEF-BCEA-4A3A-A74B-F520F241D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95BE77-DE24-4F33-B59B-B0F41469D8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DA9F91-D69B-414D-9AFA-3D2B9B62E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E5E8C2-F5FE-4AC5-A571-6ED89C921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E084E9-3161-490E-AAB5-6EFC504CC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643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CC1AF-DB0D-4DC6-A2BD-84D87684B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79D706-6AF7-4FE7-B295-25AAB2F2EB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5B175D-5AD9-4F89-8D2F-AF41469639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AD4DA1-A8B2-4177-B9C4-CE762BC7A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6C29-6045-4A43-9CAD-839E308AA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8FC81A-8484-4E62-B15E-4F40FD622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230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E15574-6906-4889-A015-01A786CBE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3ECF8F-8545-4CF9-850D-2313DE7DAD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891320-52D9-4F95-8EBC-7B880862E8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F324F-C5C1-4FC1-AD64-7D1CD113A23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A8F960-4A43-4940-80E8-DEE868BBD0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7DCDD-9E7B-412B-A99E-0BFDBFB6E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6310B0-2380-442C-BB49-5CBCB7FF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264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sidristij/dotnetbook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4" descr="обои на рабочий стол весна">
            <a:extLst>
              <a:ext uri="{FF2B5EF4-FFF2-40B4-BE49-F238E27FC236}">
                <a16:creationId xmlns:a16="http://schemas.microsoft.com/office/drawing/2014/main" id="{6C67E5BD-9A90-4585-A8C0-73F527D3DC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72" r="38635"/>
          <a:stretch/>
        </p:blipFill>
        <p:spPr bwMode="auto">
          <a:xfrm>
            <a:off x="6853630" y="0"/>
            <a:ext cx="5338370" cy="6880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C40B3E3-1321-4ABE-A6F4-5376C3A2B32E}"/>
              </a:ext>
            </a:extLst>
          </p:cNvPr>
          <p:cNvSpPr/>
          <p:nvPr/>
        </p:nvSpPr>
        <p:spPr>
          <a:xfrm>
            <a:off x="0" y="0"/>
            <a:ext cx="7175157" cy="6858000"/>
          </a:xfrm>
          <a:prstGeom prst="rect">
            <a:avLst/>
          </a:prstGeom>
          <a:solidFill>
            <a:srgbClr val="57563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BE093A-5441-B245-B76F-967BE5CAF20B}"/>
              </a:ext>
            </a:extLst>
          </p:cNvPr>
          <p:cNvSpPr>
            <a:spLocks noGrp="1"/>
          </p:cNvSpPr>
          <p:nvPr/>
        </p:nvSpPr>
        <p:spPr>
          <a:xfrm>
            <a:off x="6818298" y="0"/>
            <a:ext cx="707136" cy="6858000"/>
          </a:xfrm>
          <a:prstGeom prst="rect">
            <a:avLst/>
          </a:prstGeom>
          <a:blipFill dpi="0" rotWithShape="1">
            <a:blip r:embed="rId3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17D0D07-E864-418B-9C99-842B9FF9D02C}"/>
              </a:ext>
            </a:extLst>
          </p:cNvPr>
          <p:cNvSpPr txBox="1">
            <a:spLocks/>
          </p:cNvSpPr>
          <p:nvPr/>
        </p:nvSpPr>
        <p:spPr>
          <a:xfrm>
            <a:off x="748729" y="5164001"/>
            <a:ext cx="5754624" cy="41857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Сидристый Станислав</a:t>
            </a:r>
            <a:endParaRPr lang="en-US" dirty="0">
              <a:solidFill>
                <a:srgbClr val="78857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0694C37-4112-440B-80E9-7768F3FDB4FC}"/>
              </a:ext>
            </a:extLst>
          </p:cNvPr>
          <p:cNvSpPr txBox="1">
            <a:spLocks/>
          </p:cNvSpPr>
          <p:nvPr/>
        </p:nvSpPr>
        <p:spPr>
          <a:xfrm>
            <a:off x="708621" y="2201261"/>
            <a:ext cx="5754624" cy="252447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20000"/>
              </a:prstClr>
            </a:outerShdw>
          </a:effectLst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Garbage Collector</a:t>
            </a:r>
            <a:br>
              <a:rPr lang="ru-RU" sz="48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endParaRPr lang="ru-RU" sz="2000" b="1" dirty="0">
              <a:solidFill>
                <a:srgbClr val="E4E7E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sz="2000" b="1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1. </a:t>
            </a:r>
            <a:r>
              <a:rPr lang="ru-RU" sz="2000" b="1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Различные слои управления памятью</a:t>
            </a:r>
            <a:endParaRPr lang="en-US" sz="2000" b="1" dirty="0">
              <a:solidFill>
                <a:srgbClr val="78857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  <a:p>
            <a:r>
              <a:rPr lang="en-US" sz="20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2. </a:t>
            </a:r>
            <a:r>
              <a:rPr lang="ru-RU" sz="2000" b="1" dirty="0">
                <a:solidFill>
                  <a:srgbClr val="E4E7E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Введение в сборку мусора</a:t>
            </a:r>
          </a:p>
          <a:p>
            <a:r>
              <a:rPr lang="ru-RU" sz="2000" b="1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3. Фаза маркировки</a:t>
            </a:r>
          </a:p>
          <a:p>
            <a:r>
              <a:rPr lang="ru-RU" sz="2000" b="1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4. Фаза планирования</a:t>
            </a:r>
          </a:p>
          <a:p>
            <a:r>
              <a:rPr lang="ru-RU" sz="2000" b="1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5. Фаза зачистки и сжатия</a:t>
            </a:r>
          </a:p>
          <a:p>
            <a:r>
              <a:rPr lang="ru-RU" sz="2000" b="1" dirty="0">
                <a:solidFill>
                  <a:srgbClr val="78857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6. Продвинутые особенности</a:t>
            </a:r>
          </a:p>
        </p:txBody>
      </p:sp>
      <p:pic>
        <p:nvPicPr>
          <p:cNvPr id="1026" name="Picture 2" descr="big-logo.png">
            <a:extLst>
              <a:ext uri="{FF2B5EF4-FFF2-40B4-BE49-F238E27FC236}">
                <a16:creationId xmlns:a16="http://schemas.microsoft.com/office/drawing/2014/main" id="{D1493E75-BE72-49F6-8E90-0CB15DD8B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342" y="5866201"/>
            <a:ext cx="3825914" cy="80822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2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412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E8ADF90-D148-4080-BF29-2AA4040B10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" b="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4598DD1-0D4C-4E43-9F50-61DAB7F0E9EF}"/>
              </a:ext>
            </a:extLst>
          </p:cNvPr>
          <p:cNvGrpSpPr/>
          <p:nvPr/>
        </p:nvGrpSpPr>
        <p:grpSpPr>
          <a:xfrm>
            <a:off x="5885037" y="1724213"/>
            <a:ext cx="5324476" cy="3649945"/>
            <a:chOff x="5855088" y="-117199"/>
            <a:chExt cx="5324476" cy="3649945"/>
          </a:xfrm>
        </p:grpSpPr>
        <p:sp>
          <p:nvSpPr>
            <p:cNvPr id="11" name="Content Placeholder 6">
              <a:extLst>
                <a:ext uri="{FF2B5EF4-FFF2-40B4-BE49-F238E27FC236}">
                  <a16:creationId xmlns:a16="http://schemas.microsoft.com/office/drawing/2014/main" id="{1EFFAE98-7A7C-4E9E-85A1-E9037FA2EC8D}"/>
                </a:ext>
              </a:extLst>
            </p:cNvPr>
            <p:cNvSpPr txBox="1">
              <a:spLocks/>
            </p:cNvSpPr>
            <p:nvPr/>
          </p:nvSpPr>
          <p:spPr>
            <a:xfrm>
              <a:off x="5855088" y="-117199"/>
              <a:ext cx="5324476" cy="3649945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228594" indent="-228594" algn="l" defTabSz="1219170" rtl="0" eaLnBrk="1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838179" indent="-228594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447764" indent="-228594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209745" indent="-380990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14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8339" indent="0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352716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2301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886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1470" indent="-304792" algn="l" defTabSz="1219170" rtl="0" eaLnBrk="1" latinLnBrk="0" hangingPunct="1">
                <a:lnSpc>
                  <a:spcPct val="90000"/>
                </a:lnSpc>
                <a:spcBef>
                  <a:spcPts val="667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None/>
                <a:tabLst/>
                <a:defRPr/>
              </a:pPr>
              <a:r>
                <a:rPr kumimoji="0" lang="ru-RU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Стеки:</a:t>
              </a: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WEB/WPF/WinForms/… 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стеки</a:t>
              </a: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C/C++, C++/CLI 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когда необходимо</a:t>
              </a:r>
              <a:endPara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800" dirty="0">
                  <a:solidFill>
                    <a:srgbClr val="222222"/>
                  </a:solidFill>
                  <a:latin typeface="Calibri Light"/>
                </a:rPr>
                <a:t>EPAM Systems</a:t>
              </a:r>
              <a:endParaRPr kumimoji="0" lang="ru-RU" sz="180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Книга: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solidFill>
                    <a:srgbClr val="008ACF">
                      <a:lumMod val="50000"/>
                    </a:srgbClr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 </a:t>
              </a: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008ACF">
                      <a:lumMod val="50000"/>
                    </a:srgbClr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      </a:t>
              </a: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https://github.com/sidristij/dotnetbook </a:t>
              </a:r>
            </a:p>
            <a:p>
              <a:pPr marL="0" marR="0" lvl="0" indent="0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None/>
                <a:tabLst/>
                <a:defRPr/>
              </a:pPr>
              <a:endParaRPr lang="ru-RU" sz="1800" dirty="0">
                <a:latin typeface="Calibri Light"/>
              </a:endParaRPr>
            </a:p>
            <a:p>
              <a:pPr marL="0" marR="0" lvl="0" indent="0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None/>
                <a:tabLst/>
                <a:defRPr/>
              </a:pPr>
              <a:r>
                <a:rPr lang="ru-RU" sz="1800" b="1" dirty="0">
                  <a:latin typeface="Calibri Light"/>
                </a:rPr>
                <a:t>Связь:</a:t>
              </a:r>
              <a:endParaRPr lang="en-US" sz="1800" b="1" dirty="0">
                <a:latin typeface="Calibri Light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800" dirty="0">
                  <a:latin typeface="Calibri Light"/>
                </a:rPr>
                <a:t>telegram: @</a:t>
              </a:r>
              <a:r>
                <a:rPr lang="en-US" sz="1800" dirty="0" err="1">
                  <a:latin typeface="Calibri Light"/>
                </a:rPr>
                <a:t>sidristij</a:t>
              </a:r>
              <a:endParaRPr lang="en-US" sz="1800" dirty="0">
                <a:latin typeface="Calibri Light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80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skype:</a:t>
              </a:r>
              <a:r>
                <a:rPr kumimoji="0" lang="ru-RU" sz="180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 </a:t>
              </a:r>
              <a:r>
                <a:rPr kumimoji="0" lang="en-US" sz="1800" i="0" u="none" strike="noStrike" kern="120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Calibri Light"/>
                  <a:ea typeface="+mn-ea"/>
                  <a:cs typeface="+mn-cs"/>
                </a:rPr>
                <a:t>stanislav.sidristy</a:t>
              </a:r>
              <a:endParaRPr kumimoji="0" lang="en-US" sz="1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  <a:p>
              <a:pPr marL="228594" marR="0" lvl="0" indent="-228594" algn="l" defTabSz="1219170" rtl="0" eaLnBrk="1" fontAlgn="auto" latinLnBrk="0" hangingPunct="1">
                <a:lnSpc>
                  <a:spcPts val="2133"/>
                </a:lnSpc>
                <a:spcBef>
                  <a:spcPts val="352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800" dirty="0">
                  <a:latin typeface="Calibri Light"/>
                </a:rPr>
                <a:t>sunex.development@gmail.com</a:t>
              </a:r>
              <a:endParaRPr kumimoji="0" lang="en-US" sz="1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 Light"/>
              </a:endParaRPr>
            </a:p>
          </p:txBody>
        </p:sp>
        <p:pic>
          <p:nvPicPr>
            <p:cNvPr id="12" name="Picture 10" descr="github icon">
              <a:extLst>
                <a:ext uri="{FF2B5EF4-FFF2-40B4-BE49-F238E27FC236}">
                  <a16:creationId xmlns:a16="http://schemas.microsoft.com/office/drawing/2014/main" id="{C72969AF-E61E-405A-B98E-29D5148F15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63290" y="1378238"/>
              <a:ext cx="228600" cy="228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442A72-1A0A-4799-96DD-FA7FDF79CC46}"/>
              </a:ext>
            </a:extLst>
          </p:cNvPr>
          <p:cNvGrpSpPr/>
          <p:nvPr/>
        </p:nvGrpSpPr>
        <p:grpSpPr>
          <a:xfrm>
            <a:off x="1332413" y="2195369"/>
            <a:ext cx="1859803" cy="2315071"/>
            <a:chOff x="834807" y="2156330"/>
            <a:chExt cx="1859803" cy="2315071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F7677AC-E564-466A-B5C3-729F8F0461EF}"/>
                </a:ext>
              </a:extLst>
            </p:cNvPr>
            <p:cNvSpPr/>
            <p:nvPr/>
          </p:nvSpPr>
          <p:spPr>
            <a:xfrm>
              <a:off x="834807" y="3948181"/>
              <a:ext cx="185980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ru-RU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Станислав Сидристый</a:t>
              </a:r>
            </a:p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EPAM Systems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42E08AB-1A3D-4C01-9A35-33CC984C9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1957" y="2156330"/>
              <a:ext cx="1721733" cy="1674525"/>
            </a:xfrm>
            <a:prstGeom prst="rect">
              <a:avLst/>
            </a:prstGeom>
            <a:effectLst>
              <a:glow rad="101600">
                <a:schemeClr val="bg1">
                  <a:alpha val="6000"/>
                </a:schemeClr>
              </a:glow>
            </a:effectLst>
          </p:spPr>
        </p:pic>
      </p:grpSp>
    </p:spTree>
    <p:extLst>
      <p:ext uri="{BB962C8B-B14F-4D97-AF65-F5344CB8AC3E}">
        <p14:creationId xmlns:p14="http://schemas.microsoft.com/office/powerpoint/2010/main" val="228577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C1B422D4-B395-49B3-B0A6-FE449F800C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" b="5000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A93BFE0-72DC-4736-9797-98E34C8A7D85}"/>
              </a:ext>
            </a:extLst>
          </p:cNvPr>
          <p:cNvSpPr txBox="1"/>
          <p:nvPr/>
        </p:nvSpPr>
        <p:spPr>
          <a:xfrm>
            <a:off x="314325" y="61595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D144EA-89AE-4759-8B06-27CCA8284B21}" type="slidenum">
              <a:rPr lang="en-US" smtClean="0"/>
              <a:t>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86FFA0-7246-4F9C-8DA0-0EB436DA1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3669" y="6471082"/>
            <a:ext cx="1771688" cy="3226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A1905E-1A72-470C-97C9-5F12FD18C0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156" y="1496315"/>
            <a:ext cx="2271663" cy="32072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AC2E09C-700F-467A-A2B1-C7B91D7944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6324" y="535612"/>
            <a:ext cx="4530775" cy="6329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5D99A41-F3BB-4867-A6EE-6C5F144D1583}"/>
              </a:ext>
            </a:extLst>
          </p:cNvPr>
          <p:cNvSpPr txBox="1"/>
          <p:nvPr/>
        </p:nvSpPr>
        <p:spPr>
          <a:xfrm>
            <a:off x="6186324" y="5411452"/>
            <a:ext cx="4613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6"/>
              </a:rPr>
              <a:t>https://github.com/sidristij/dotnetbook</a:t>
            </a:r>
            <a:r>
              <a:rPr lang="en-US" dirty="0"/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305C9A2-3C82-496E-8148-97341D9E41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76813" y="1496315"/>
            <a:ext cx="2271664" cy="3207254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254CD356-E175-4304-97E9-BA71946139AB}"/>
              </a:ext>
            </a:extLst>
          </p:cNvPr>
          <p:cNvGrpSpPr/>
          <p:nvPr/>
        </p:nvGrpSpPr>
        <p:grpSpPr>
          <a:xfrm>
            <a:off x="1332413" y="2195369"/>
            <a:ext cx="1859803" cy="2315071"/>
            <a:chOff x="834807" y="2156330"/>
            <a:chExt cx="1859803" cy="2315071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F852BDE-83DE-4451-840D-311BB4D7FDB3}"/>
                </a:ext>
              </a:extLst>
            </p:cNvPr>
            <p:cNvSpPr/>
            <p:nvPr/>
          </p:nvSpPr>
          <p:spPr>
            <a:xfrm>
              <a:off x="834807" y="3948181"/>
              <a:ext cx="185980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ru-RU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Станислав Сидристый</a:t>
              </a:r>
            </a:p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EPAM Systems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8AF52E7-E375-4B15-BBF6-86B59B74374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31957" y="2156330"/>
              <a:ext cx="1721733" cy="1674525"/>
            </a:xfrm>
            <a:prstGeom prst="rect">
              <a:avLst/>
            </a:prstGeom>
            <a:effectLst>
              <a:glow rad="101600">
                <a:schemeClr val="bg1">
                  <a:alpha val="6000"/>
                </a:schemeClr>
              </a:glow>
            </a:effectLst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4C9B476-C122-40D6-B674-AB7A184A3CE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471" y="1496315"/>
            <a:ext cx="2271662" cy="3207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649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DEE3E66-4229-4A88-8BFA-AA4C91FC8FC0}"/>
              </a:ext>
            </a:extLst>
          </p:cNvPr>
          <p:cNvGrpSpPr/>
          <p:nvPr/>
        </p:nvGrpSpPr>
        <p:grpSpPr>
          <a:xfrm>
            <a:off x="1912570" y="1561698"/>
            <a:ext cx="8905875" cy="3734602"/>
            <a:chOff x="1912570" y="1561698"/>
            <a:chExt cx="8905875" cy="3734602"/>
          </a:xfrm>
        </p:grpSpPr>
        <p:pic>
          <p:nvPicPr>
            <p:cNvPr id="9" name="Picture 8" descr="A picture containing object&#10;&#10;Description automatically generated">
              <a:extLst>
                <a:ext uri="{FF2B5EF4-FFF2-40B4-BE49-F238E27FC236}">
                  <a16:creationId xmlns:a16="http://schemas.microsoft.com/office/drawing/2014/main" id="{466DFA04-AEC1-410A-96B9-971B54DDC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2570" y="1624012"/>
              <a:ext cx="8905875" cy="3609975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4E02D14-A823-41E4-B63F-AB3CF2C68147}"/>
                </a:ext>
              </a:extLst>
            </p:cNvPr>
            <p:cNvSpPr/>
            <p:nvPr/>
          </p:nvSpPr>
          <p:spPr>
            <a:xfrm>
              <a:off x="2107933" y="1561698"/>
              <a:ext cx="8710512" cy="3734602"/>
            </a:xfrm>
            <a:prstGeom prst="rect">
              <a:avLst/>
            </a:prstGeom>
            <a:solidFill>
              <a:schemeClr val="bg1">
                <a:alpha val="9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5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03158" y="3205214"/>
            <a:ext cx="10717850" cy="1068404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</a:pPr>
            <a:r>
              <a:rPr lang="ru-RU" sz="36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Режимы работы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4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4357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837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Режимы работы</a:t>
            </a:r>
          </a:p>
          <a:p>
            <a:pPr lvl="0" defTabSz="914400">
              <a:lnSpc>
                <a:spcPct val="110000"/>
              </a:lnSpc>
              <a:spcBef>
                <a:spcPts val="0"/>
              </a:spcBef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  <a:endParaRPr lang="en-US" sz="3200" b="1" dirty="0">
              <a:solidFill>
                <a:srgbClr val="A9A77F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5D8BAF-81C1-406D-9B14-F68904F01403}"/>
              </a:ext>
            </a:extLst>
          </p:cNvPr>
          <p:cNvSpPr/>
          <p:nvPr/>
        </p:nvSpPr>
        <p:spPr>
          <a:xfrm>
            <a:off x="4976253" y="1386035"/>
            <a:ext cx="2040556" cy="103952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E780E33-EC2E-4AA3-8EA3-664B95D7E59F}"/>
              </a:ext>
            </a:extLst>
          </p:cNvPr>
          <p:cNvSpPr/>
          <p:nvPr/>
        </p:nvSpPr>
        <p:spPr>
          <a:xfrm>
            <a:off x="2369733" y="3253330"/>
            <a:ext cx="2837525" cy="82776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Workstation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51877E-82BB-4FF2-8E7B-9290AC2BA710}"/>
              </a:ext>
            </a:extLst>
          </p:cNvPr>
          <p:cNvSpPr/>
          <p:nvPr/>
        </p:nvSpPr>
        <p:spPr>
          <a:xfrm>
            <a:off x="6772969" y="3253331"/>
            <a:ext cx="2837525" cy="82776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B926299E-81C0-4CAC-A633-526FC5342EED}"/>
              </a:ext>
            </a:extLst>
          </p:cNvPr>
          <p:cNvCxnSpPr>
            <a:cxnSpLocks/>
            <a:stCxn id="6" idx="2"/>
            <a:endCxn id="14" idx="0"/>
          </p:cNvCxnSpPr>
          <p:nvPr/>
        </p:nvCxnSpPr>
        <p:spPr>
          <a:xfrm rot="5400000">
            <a:off x="4478631" y="1735430"/>
            <a:ext cx="827766" cy="220803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11C481CF-59AB-437E-A593-92891B766103}"/>
              </a:ext>
            </a:extLst>
          </p:cNvPr>
          <p:cNvCxnSpPr>
            <a:cxnSpLocks/>
            <a:stCxn id="6" idx="2"/>
            <a:endCxn id="15" idx="0"/>
          </p:cNvCxnSpPr>
          <p:nvPr/>
        </p:nvCxnSpPr>
        <p:spPr>
          <a:xfrm rot="16200000" flipH="1">
            <a:off x="6680248" y="1741846"/>
            <a:ext cx="827767" cy="219520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18CFF0A-AD68-4F0E-934A-B483C760DAC3}"/>
              </a:ext>
            </a:extLst>
          </p:cNvPr>
          <p:cNvSpPr txBox="1"/>
          <p:nvPr/>
        </p:nvSpPr>
        <p:spPr>
          <a:xfrm>
            <a:off x="2369733" y="4254364"/>
            <a:ext cx="31840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Уменьшить время простоя во время </a:t>
            </a:r>
            <a:r>
              <a:rPr lang="en-US" dirty="0"/>
              <a:t>GC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GC </a:t>
            </a:r>
            <a:r>
              <a:rPr lang="ru-RU" dirty="0"/>
              <a:t>срабатывает чаще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3B4FA83-3487-454B-9519-FA68E2CA0435}"/>
              </a:ext>
            </a:extLst>
          </p:cNvPr>
          <p:cNvSpPr txBox="1"/>
          <p:nvPr/>
        </p:nvSpPr>
        <p:spPr>
          <a:xfrm>
            <a:off x="6748266" y="4216102"/>
            <a:ext cx="31840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GC </a:t>
            </a:r>
            <a:r>
              <a:rPr lang="ru-RU" dirty="0"/>
              <a:t>срабатывает реже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Пропускная способность приложения растёт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Растёт использование памяти (реже чистится)</a:t>
            </a:r>
            <a:endParaRPr lang="en-US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1CA0A55-C56A-41C8-B0A1-E89A1CE5AC38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37FE5B29-E13F-450C-9467-FEF5C2D7CA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1EA9584-3EFE-450A-A31F-9D017354FCFE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11687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4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38005" y="317634"/>
            <a:ext cx="10746726" cy="972148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sz="28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Режимы работы</a:t>
            </a:r>
          </a:p>
          <a:p>
            <a:pPr>
              <a:lnSpc>
                <a:spcPct val="110000"/>
              </a:lnSpc>
            </a:pPr>
            <a:r>
              <a:rPr lang="ru-RU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Основы </a:t>
            </a:r>
            <a:r>
              <a:rPr lang="en-US" sz="2000" b="1" dirty="0">
                <a:solidFill>
                  <a:srgbClr val="A9A77F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GC</a:t>
            </a:r>
          </a:p>
          <a:p>
            <a:pPr>
              <a:lnSpc>
                <a:spcPct val="110000"/>
              </a:lnSpc>
            </a:pPr>
            <a:endParaRPr lang="ru-RU" sz="2800" b="1" dirty="0">
              <a:solidFill>
                <a:srgbClr val="57563B"/>
              </a:solidFill>
              <a:latin typeface="Segoe UI Semibold" panose="020B0702040204020203" pitchFamily="34" charset="0"/>
              <a:ea typeface="Source Sans Pro" panose="020B0503030403020204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A09AFC-FBE7-45C0-AC73-DF0DD18CA558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6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5D8BAF-81C1-406D-9B14-F68904F01403}"/>
              </a:ext>
            </a:extLst>
          </p:cNvPr>
          <p:cNvSpPr/>
          <p:nvPr/>
        </p:nvSpPr>
        <p:spPr>
          <a:xfrm>
            <a:off x="4976253" y="1386035"/>
            <a:ext cx="2040556" cy="103952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E780E33-EC2E-4AA3-8EA3-664B95D7E59F}"/>
              </a:ext>
            </a:extLst>
          </p:cNvPr>
          <p:cNvSpPr/>
          <p:nvPr/>
        </p:nvSpPr>
        <p:spPr>
          <a:xfrm>
            <a:off x="2369733" y="3253330"/>
            <a:ext cx="2837525" cy="82776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Workstation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51877E-82BB-4FF2-8E7B-9290AC2BA710}"/>
              </a:ext>
            </a:extLst>
          </p:cNvPr>
          <p:cNvSpPr/>
          <p:nvPr/>
        </p:nvSpPr>
        <p:spPr>
          <a:xfrm>
            <a:off x="6772969" y="3253331"/>
            <a:ext cx="2837525" cy="82776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B926299E-81C0-4CAC-A633-526FC5342EED}"/>
              </a:ext>
            </a:extLst>
          </p:cNvPr>
          <p:cNvCxnSpPr>
            <a:cxnSpLocks/>
            <a:stCxn id="6" idx="2"/>
            <a:endCxn id="14" idx="0"/>
          </p:cNvCxnSpPr>
          <p:nvPr/>
        </p:nvCxnSpPr>
        <p:spPr>
          <a:xfrm rot="5400000">
            <a:off x="4478631" y="1735430"/>
            <a:ext cx="827766" cy="220803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11C481CF-59AB-437E-A593-92891B766103}"/>
              </a:ext>
            </a:extLst>
          </p:cNvPr>
          <p:cNvCxnSpPr>
            <a:cxnSpLocks/>
            <a:stCxn id="6" idx="2"/>
            <a:endCxn id="15" idx="0"/>
          </p:cNvCxnSpPr>
          <p:nvPr/>
        </p:nvCxnSpPr>
        <p:spPr>
          <a:xfrm rot="16200000" flipH="1">
            <a:off x="6680248" y="1741846"/>
            <a:ext cx="827767" cy="219520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6ADC223C-ABBE-4DB6-97AA-B1A069D305F4}"/>
              </a:ext>
            </a:extLst>
          </p:cNvPr>
          <p:cNvSpPr/>
          <p:nvPr/>
        </p:nvSpPr>
        <p:spPr>
          <a:xfrm>
            <a:off x="1796093" y="5091652"/>
            <a:ext cx="1894250" cy="827769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Concurrent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B8086DD-241E-40B5-ACD2-DD1C38DAC5B9}"/>
              </a:ext>
            </a:extLst>
          </p:cNvPr>
          <p:cNvSpPr/>
          <p:nvPr/>
        </p:nvSpPr>
        <p:spPr>
          <a:xfrm>
            <a:off x="3984803" y="5091650"/>
            <a:ext cx="1795107" cy="827769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Non-concurrent</a:t>
            </a: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E6731853-0DB5-4BA2-A2AE-7296F9F300CD}"/>
              </a:ext>
            </a:extLst>
          </p:cNvPr>
          <p:cNvCxnSpPr>
            <a:stCxn id="14" idx="2"/>
            <a:endCxn id="17" idx="0"/>
          </p:cNvCxnSpPr>
          <p:nvPr/>
        </p:nvCxnSpPr>
        <p:spPr>
          <a:xfrm rot="5400000">
            <a:off x="2760581" y="4063736"/>
            <a:ext cx="1010553" cy="10452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B1C0D630-3FBC-482A-A1B5-A904275D283F}"/>
              </a:ext>
            </a:extLst>
          </p:cNvPr>
          <p:cNvCxnSpPr>
            <a:stCxn id="14" idx="2"/>
            <a:endCxn id="18" idx="0"/>
          </p:cNvCxnSpPr>
          <p:nvPr/>
        </p:nvCxnSpPr>
        <p:spPr>
          <a:xfrm rot="16200000" flipH="1">
            <a:off x="3830151" y="4039443"/>
            <a:ext cx="1010551" cy="109386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F6A0EFF1-F645-4350-A306-71DEB96F359B}"/>
              </a:ext>
            </a:extLst>
          </p:cNvPr>
          <p:cNvSpPr/>
          <p:nvPr/>
        </p:nvSpPr>
        <p:spPr>
          <a:xfrm>
            <a:off x="6133312" y="5091649"/>
            <a:ext cx="1894250" cy="827769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Concurrent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007C5E2-4C10-423E-9BA7-2BE4D437C83D}"/>
              </a:ext>
            </a:extLst>
          </p:cNvPr>
          <p:cNvSpPr/>
          <p:nvPr/>
        </p:nvSpPr>
        <p:spPr>
          <a:xfrm>
            <a:off x="8380965" y="5091647"/>
            <a:ext cx="1795107" cy="827769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Non-concurrent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425F3CB3-4AFC-4B2E-9CF8-80E695FB8C3A}"/>
              </a:ext>
            </a:extLst>
          </p:cNvPr>
          <p:cNvCxnSpPr>
            <a:stCxn id="15" idx="2"/>
            <a:endCxn id="24" idx="0"/>
          </p:cNvCxnSpPr>
          <p:nvPr/>
        </p:nvCxnSpPr>
        <p:spPr>
          <a:xfrm rot="5400000">
            <a:off x="7130810" y="4030727"/>
            <a:ext cx="1010550" cy="111129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50EC5399-92CF-45C3-85E5-10B85E733C89}"/>
              </a:ext>
            </a:extLst>
          </p:cNvPr>
          <p:cNvCxnSpPr>
            <a:stCxn id="15" idx="2"/>
            <a:endCxn id="26" idx="0"/>
          </p:cNvCxnSpPr>
          <p:nvPr/>
        </p:nvCxnSpPr>
        <p:spPr>
          <a:xfrm rot="16200000" flipH="1">
            <a:off x="8229851" y="4042979"/>
            <a:ext cx="1010548" cy="108678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CC9C68-8E8C-46EB-883F-E3DDC56C6ED9}"/>
              </a:ext>
            </a:extLst>
          </p:cNvPr>
          <p:cNvGrpSpPr/>
          <p:nvPr/>
        </p:nvGrpSpPr>
        <p:grpSpPr>
          <a:xfrm>
            <a:off x="10558913" y="-4694"/>
            <a:ext cx="1641937" cy="1434164"/>
            <a:chOff x="10558913" y="-14319"/>
            <a:chExt cx="1641937" cy="143416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0C49166-1D96-454E-B2C6-3E2480EB9C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8964" r="32015"/>
            <a:stretch/>
          </p:blipFill>
          <p:spPr>
            <a:xfrm>
              <a:off x="10558913" y="0"/>
              <a:ext cx="1633087" cy="1386034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21C58A-FAD3-4ED5-B763-81DCF51014B1}"/>
                </a:ext>
              </a:extLst>
            </p:cNvPr>
            <p:cNvSpPr/>
            <p:nvPr/>
          </p:nvSpPr>
          <p:spPr>
            <a:xfrm>
              <a:off x="10637605" y="-14319"/>
              <a:ext cx="1563245" cy="1434164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39439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DEE3E66-4229-4A88-8BFA-AA4C91FC8FC0}"/>
              </a:ext>
            </a:extLst>
          </p:cNvPr>
          <p:cNvGrpSpPr/>
          <p:nvPr/>
        </p:nvGrpSpPr>
        <p:grpSpPr>
          <a:xfrm>
            <a:off x="1912570" y="1561698"/>
            <a:ext cx="8905875" cy="3734602"/>
            <a:chOff x="1912570" y="1561698"/>
            <a:chExt cx="8905875" cy="3734602"/>
          </a:xfrm>
        </p:grpSpPr>
        <p:pic>
          <p:nvPicPr>
            <p:cNvPr id="9" name="Picture 8" descr="A picture containing object&#10;&#10;Description automatically generated">
              <a:extLst>
                <a:ext uri="{FF2B5EF4-FFF2-40B4-BE49-F238E27FC236}">
                  <a16:creationId xmlns:a16="http://schemas.microsoft.com/office/drawing/2014/main" id="{466DFA04-AEC1-410A-96B9-971B54DDC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2570" y="1624012"/>
              <a:ext cx="8905875" cy="3609975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4E02D14-A823-41E4-B63F-AB3CF2C68147}"/>
                </a:ext>
              </a:extLst>
            </p:cNvPr>
            <p:cNvSpPr/>
            <p:nvPr/>
          </p:nvSpPr>
          <p:spPr>
            <a:xfrm>
              <a:off x="2107933" y="1561698"/>
              <a:ext cx="8710512" cy="3734602"/>
            </a:xfrm>
            <a:prstGeom prst="rect">
              <a:avLst/>
            </a:prstGeom>
            <a:solidFill>
              <a:schemeClr val="bg1">
                <a:alpha val="9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FC2A765-22DB-466D-9C9C-B2EF3AFC2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530" y="6448817"/>
            <a:ext cx="1771688" cy="3226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FACF5E-3EE0-485B-8394-42611FB8DD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239" t="5000" r="63961" b="5000"/>
          <a:stretch/>
        </p:blipFill>
        <p:spPr>
          <a:xfrm>
            <a:off x="0" y="0"/>
            <a:ext cx="707137" cy="6858001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E062C00A-C636-441E-A3B5-502FBA519379}"/>
              </a:ext>
            </a:extLst>
          </p:cNvPr>
          <p:cNvSpPr>
            <a:spLocks noGrp="1"/>
          </p:cNvSpPr>
          <p:nvPr/>
        </p:nvSpPr>
        <p:spPr>
          <a:xfrm>
            <a:off x="353570" y="1"/>
            <a:ext cx="707136" cy="6858000"/>
          </a:xfrm>
          <a:prstGeom prst="rect">
            <a:avLst/>
          </a:prstGeom>
          <a:blipFill dpi="0" rotWithShape="1">
            <a:blip r:embed="rId5">
              <a:alphaModFix amt="32000"/>
            </a:blip>
            <a:srcRect/>
            <a:stretch>
              <a:fillRect/>
            </a:stretch>
          </a:blipFill>
        </p:spPr>
        <p:txBody>
          <a:bodyPr/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66BCB9-3FD0-4190-84D0-B5E291808720}"/>
              </a:ext>
            </a:extLst>
          </p:cNvPr>
          <p:cNvSpPr txBox="1">
            <a:spLocks/>
          </p:cNvSpPr>
          <p:nvPr/>
        </p:nvSpPr>
        <p:spPr>
          <a:xfrm>
            <a:off x="1203158" y="3205214"/>
            <a:ext cx="10717850" cy="1068404"/>
          </a:xfrm>
          <a:prstGeom prst="rect">
            <a:avLst/>
          </a:prstGeom>
          <a:effectLst/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</a:pPr>
            <a:r>
              <a:rPr lang="ru-RU" sz="3600" b="1" dirty="0">
                <a:solidFill>
                  <a:srgbClr val="57563B"/>
                </a:solidFill>
                <a:latin typeface="Segoe UI Semibold" panose="020B0702040204020203" pitchFamily="34" charset="0"/>
                <a:ea typeface="Source Sans Pro" panose="020B0503030403020204" pitchFamily="34" charset="0"/>
                <a:cs typeface="Segoe UI Semibold" panose="020B0702040204020203" pitchFamily="34" charset="0"/>
              </a:rPr>
              <a:t>Режимы работы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C98B20-E1EB-43F5-8D8B-F8A7F670AEFD}"/>
              </a:ext>
            </a:extLst>
          </p:cNvPr>
          <p:cNvSpPr txBox="1"/>
          <p:nvPr/>
        </p:nvSpPr>
        <p:spPr>
          <a:xfrm>
            <a:off x="295275" y="6402125"/>
            <a:ext cx="46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D144EA-89AE-4759-8B06-27CCA8284B21}" type="slidenum">
              <a:rPr lang="en-US" smtClean="0">
                <a:solidFill>
                  <a:schemeClr val="bg1"/>
                </a:solidFill>
              </a:rPr>
              <a:pPr algn="ctr"/>
              <a:t>7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0908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7855</TotalTime>
  <Words>120</Words>
  <Application>Microsoft Office PowerPoint</Application>
  <PresentationFormat>Widescreen</PresentationFormat>
  <Paragraphs>49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Segoe UI Semibold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Stanislav Sidristij</dc:creator>
  <cp:lastModifiedBy>Stanislav Sidristy</cp:lastModifiedBy>
  <cp:revision>38</cp:revision>
  <dcterms:created xsi:type="dcterms:W3CDTF">2018-09-29T08:14:48Z</dcterms:created>
  <dcterms:modified xsi:type="dcterms:W3CDTF">2019-03-31T09:37:23Z</dcterms:modified>
</cp:coreProperties>
</file>